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407" r:id="rId3"/>
    <p:sldId id="417" r:id="rId4"/>
    <p:sldId id="406" r:id="rId5"/>
    <p:sldId id="425" r:id="rId6"/>
    <p:sldId id="426" r:id="rId7"/>
    <p:sldId id="418" r:id="rId8"/>
    <p:sldId id="419" r:id="rId9"/>
    <p:sldId id="422" r:id="rId10"/>
    <p:sldId id="423" r:id="rId11"/>
    <p:sldId id="428" r:id="rId12"/>
    <p:sldId id="274" r:id="rId13"/>
    <p:sldId id="283" r:id="rId14"/>
    <p:sldId id="264" r:id="rId15"/>
    <p:sldId id="265" r:id="rId16"/>
    <p:sldId id="273" r:id="rId17"/>
    <p:sldId id="257" r:id="rId18"/>
    <p:sldId id="275" r:id="rId19"/>
    <p:sldId id="429" r:id="rId20"/>
    <p:sldId id="276" r:id="rId21"/>
    <p:sldId id="277" r:id="rId22"/>
    <p:sldId id="279" r:id="rId23"/>
    <p:sldId id="280" r:id="rId24"/>
    <p:sldId id="281" r:id="rId25"/>
    <p:sldId id="278" r:id="rId26"/>
    <p:sldId id="430" r:id="rId27"/>
    <p:sldId id="262" r:id="rId28"/>
    <p:sldId id="263" r:id="rId29"/>
    <p:sldId id="282" r:id="rId30"/>
    <p:sldId id="261" r:id="rId31"/>
    <p:sldId id="260" r:id="rId32"/>
    <p:sldId id="434" r:id="rId33"/>
    <p:sldId id="433" r:id="rId34"/>
    <p:sldId id="435" r:id="rId35"/>
    <p:sldId id="436" r:id="rId36"/>
    <p:sldId id="437" r:id="rId37"/>
    <p:sldId id="438" r:id="rId38"/>
    <p:sldId id="432" r:id="rId39"/>
    <p:sldId id="427" r:id="rId40"/>
    <p:sldId id="440" r:id="rId41"/>
    <p:sldId id="420" r:id="rId42"/>
    <p:sldId id="441" r:id="rId43"/>
    <p:sldId id="442" r:id="rId44"/>
    <p:sldId id="443" r:id="rId45"/>
    <p:sldId id="444" r:id="rId46"/>
    <p:sldId id="445" r:id="rId47"/>
    <p:sldId id="352" r:id="rId48"/>
    <p:sldId id="28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07"/>
    <p:restoredTop sz="94626"/>
  </p:normalViewPr>
  <p:slideViewPr>
    <p:cSldViewPr snapToGrid="0">
      <p:cViewPr varScale="1">
        <p:scale>
          <a:sx n="79" d="100"/>
          <a:sy n="79" d="100"/>
        </p:scale>
        <p:origin x="21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7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8/30/25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4e.com/cdc8512/documentati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680A-3DBE-5E2E-1F2D-88EC6EE55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823398-B8C5-8364-60EB-81C0CB59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1584325"/>
            <a:ext cx="3263900" cy="1325563"/>
          </a:xfrm>
        </p:spPr>
        <p:txBody>
          <a:bodyPr/>
          <a:lstStyle/>
          <a:p>
            <a:r>
              <a:rPr lang="en-US" dirty="0"/>
              <a:t>Intel X86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D50D0-DC98-44FD-B49C-E0D309926AA8}"/>
              </a:ext>
            </a:extLst>
          </p:cNvPr>
          <p:cNvSpPr txBox="1"/>
          <p:nvPr/>
        </p:nvSpPr>
        <p:spPr>
          <a:xfrm>
            <a:off x="3930960" y="762949"/>
            <a:ext cx="746710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global  _start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3        ; Load 3 into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        ; Load 4 into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(3 + 4 = 7)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; exit code = sum (7)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        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number for exit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    0x80          ; make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22861D-216D-04AE-7FD5-C8EB2EDC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37" y="3541331"/>
            <a:ext cx="7772400" cy="23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3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BEA7-C726-7C71-55AF-7555435F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2153-173F-1AA0-2D1B-657BC8B0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Simple CPU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E3733-7023-E5FC-B60D-5B69208A3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CDC8512 is designed to be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67423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 provide 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32 bytes of Instruction memory and 32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https://www.ca4e.com/cdc8512/</a:t>
            </a:r>
            <a:r>
              <a:rPr lang="en-US" dirty="0" err="1"/>
              <a:t>documentation.html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0B75B-C678-54C2-92D2-396526D4D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298" y="365125"/>
            <a:ext cx="10004502" cy="1325563"/>
          </a:xfrm>
        </p:spPr>
        <p:txBody>
          <a:bodyPr>
            <a:normAutofit/>
          </a:bodyPr>
          <a:lstStyle/>
          <a:p>
            <a:r>
              <a:rPr lang="en-US" dirty="0"/>
              <a:t>CDC8512 CPU Reference</a:t>
            </a:r>
          </a:p>
        </p:txBody>
      </p:sp>
      <p:pic>
        <p:nvPicPr>
          <p:cNvPr id="8" name="Picture 7" descr="A screen shot of the documentation stored at https://www.ca4e.com/cdc8512/documentation.html">
            <a:hlinkClick r:id="rId3"/>
            <a:extLst>
              <a:ext uri="{FF2B5EF4-FFF2-40B4-BE49-F238E27FC236}">
                <a16:creationId xmlns:a16="http://schemas.microsoft.com/office/drawing/2014/main" id="{A042B066-7F5A-394E-1A8D-977205612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98" y="1225743"/>
            <a:ext cx="9113520" cy="49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0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two-instruction "CPU" - What is missing?</a:t>
            </a:r>
          </a:p>
          <a:p>
            <a:r>
              <a:rPr lang="en-US" dirty="0"/>
              <a:t>Instruction decoding and control</a:t>
            </a:r>
          </a:p>
          <a:p>
            <a:r>
              <a:rPr lang="en-US" dirty="0"/>
              <a:t>Real CPUs</a:t>
            </a:r>
          </a:p>
          <a:p>
            <a:r>
              <a:rPr lang="en-US" dirty="0"/>
              <a:t>The CDC8512 – inspired by the CDC 6500</a:t>
            </a:r>
          </a:p>
          <a:p>
            <a:r>
              <a:rPr lang="en-US" dirty="0"/>
              <a:t>Emulators – JavaScript – Old video Games at </a:t>
            </a:r>
            <a:r>
              <a:rPr lang="en-US" dirty="0" err="1"/>
              <a:t>archive.org</a:t>
            </a:r>
            <a:endParaRPr lang="en-US" dirty="0"/>
          </a:p>
          <a:p>
            <a:r>
              <a:rPr lang="en-US" dirty="0"/>
              <a:t>Reading: Evolution of CPU Architecture</a:t>
            </a:r>
          </a:p>
          <a:p>
            <a:r>
              <a:rPr lang="en-US" dirty="0"/>
              <a:t>Reading: Intel 4004 – Back to the beginning</a:t>
            </a:r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SET X3,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;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 ;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</a:t>
            </a:r>
            <a:r>
              <a:rPr lang="en-US" dirty="0">
                <a:latin typeface="Courier New" panose="02070309020205020404" pitchFamily="49" charset="0"/>
              </a:rPr>
              <a:t>A1, 0      ; Set A1 to zero and load memory location 0x00 into X0</a:t>
            </a:r>
          </a:p>
          <a:p>
            <a:r>
              <a:rPr lang="en-US" dirty="0">
                <a:latin typeface="Courier New" panose="02070309020205020404" pitchFamily="49" charset="0"/>
              </a:rPr>
              <a:t>MOV X1, </a:t>
            </a:r>
            <a:r>
              <a:rPr lang="en-US" dirty="0">
                <a:effectLst/>
                <a:latin typeface="Courier New" panose="02070309020205020404" pitchFamily="49" charset="0"/>
              </a:rPr>
              <a:t>X3     ;</a:t>
            </a:r>
            <a:r>
              <a:rPr lang="en-US" dirty="0">
                <a:latin typeface="Courier New" panose="02070309020205020404" pitchFamily="49" charset="0"/>
              </a:rPr>
              <a:t>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;</a:t>
            </a:r>
            <a:r>
              <a:rPr lang="en-US" dirty="0">
                <a:latin typeface="Courier New" panose="02070309020205020404" pitchFamily="49" charset="0"/>
              </a:rPr>
              <a:t>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X3, 0x00   ;</a:t>
            </a:r>
            <a:r>
              <a:rPr lang="en-US" dirty="0">
                <a:latin typeface="Courier New" panose="02070309020205020404" pitchFamily="49" charset="0"/>
              </a:rPr>
              <a:t>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0x02   ;</a:t>
            </a:r>
            <a:r>
              <a:rPr lang="en-US" dirty="0">
                <a:latin typeface="Courier New" panose="02070309020205020404" pitchFamily="49" charset="0"/>
              </a:rPr>
              <a:t>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; Note constants can be decimal (0-255) hexadecimal (0x00-0xff) or a single</a:t>
            </a:r>
          </a:p>
          <a:p>
            <a:r>
              <a:rPr lang="en-US" dirty="0">
                <a:latin typeface="Courier New" panose="02070309020205020404" pitchFamily="49" charset="0"/>
              </a:rPr>
              <a:t>;</a:t>
            </a:r>
            <a:r>
              <a:rPr lang="en-US" dirty="0">
                <a:effectLst/>
                <a:latin typeface="Courier New" panose="02070309020205020404" pitchFamily="49" charset="0"/>
              </a:rPr>
              <a:t>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; This will print: Hello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SET X3, 'H'   ;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; Set A3 to zero and store 'H' in data memory location 0x00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'e'   ;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'e' in location 0x01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'l'    ; Set X3 to 'l'</a:t>
            </a:r>
          </a:p>
          <a:p>
            <a:r>
              <a:rPr lang="en-US" dirty="0">
                <a:latin typeface="Courier New" panose="02070309020205020404" pitchFamily="49" charset="0"/>
              </a:rPr>
              <a:t>ADD A3, 1     ;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'l'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  ; Add 4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  ; Subtract 1 from X3 so that it is now 'o'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'0'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0     ; Set X3 to integer zero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integer 0 in location 0x05</a:t>
            </a:r>
          </a:p>
          <a:p>
            <a:r>
              <a:rPr lang="en-US" dirty="0">
                <a:latin typeface="Courier New" panose="02070309020205020404" pitchFamily="49" charset="0"/>
              </a:rPr>
              <a:t>PS            ;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  ; ASCII string, stopping when a zero is encountered</a:t>
            </a: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;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;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;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;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;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</a:t>
            </a:r>
            <a:r>
              <a:rPr lang="en-US" dirty="0">
                <a:latin typeface="Courier New" panose="02070309020205020404" pitchFamily="49" charset="0"/>
              </a:rPr>
              <a:t>;</a:t>
            </a:r>
            <a:r>
              <a:rPr lang="en-US" dirty="0">
                <a:effectLst/>
                <a:latin typeface="Courier New" panose="02070309020205020404" pitchFamily="49" charset="0"/>
              </a:rPr>
              <a:t>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359317" y="1690688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address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</a:t>
            </a:r>
            <a:r>
              <a:rPr lang="en-US" dirty="0">
                <a:latin typeface="Courier New" panose="02070309020205020404" pitchFamily="49" charset="0"/>
              </a:rPr>
              <a:t>address</a:t>
            </a:r>
            <a:r>
              <a:rPr lang="en-US" dirty="0">
                <a:effectLst/>
                <a:latin typeface="Courier New" panose="02070309020205020404" pitchFamily="49" charset="0"/>
              </a:rPr>
              <a:t>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</a:t>
            </a:r>
            <a:r>
              <a:rPr lang="en-US" dirty="0">
                <a:latin typeface="Courier New" panose="02070309020205020404" pitchFamily="49" charset="0"/>
              </a:rPr>
              <a:t>address</a:t>
            </a:r>
            <a:r>
              <a:rPr lang="en-US" dirty="0">
                <a:effectLst/>
                <a:latin typeface="Courier New" panose="02070309020205020404" pitchFamily="49" charset="0"/>
              </a:rPr>
              <a:t>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9D436-BB82-213A-BFED-2E95DFE3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8512 - Assembly / Machine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E6578-D5CE-82AD-F654-8D0282F3292C}"/>
              </a:ext>
            </a:extLst>
          </p:cNvPr>
          <p:cNvSpPr txBox="1"/>
          <p:nvPr/>
        </p:nvSpPr>
        <p:spPr>
          <a:xfrm>
            <a:off x="2072640" y="1690687"/>
            <a:ext cx="290015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X2, 'H'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ZERO A2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SET X2, '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INC A2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HALT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08F60-123B-3BFB-52D6-8067374150DC}"/>
              </a:ext>
            </a:extLst>
          </p:cNvPr>
          <p:cNvSpPr txBox="1"/>
          <p:nvPr/>
        </p:nvSpPr>
        <p:spPr>
          <a:xfrm>
            <a:off x="5897880" y="1690688"/>
            <a:ext cx="364074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10000110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01001000   'H'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01000010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10000110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01101001   '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01010010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00000001</a:t>
            </a:r>
          </a:p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EF04D-CADA-EB41-86F9-36F841417B42}"/>
              </a:ext>
            </a:extLst>
          </p:cNvPr>
          <p:cNvSpPr/>
          <p:nvPr/>
        </p:nvSpPr>
        <p:spPr>
          <a:xfrm>
            <a:off x="5897880" y="1690687"/>
            <a:ext cx="2164080" cy="991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5CF059-CC6F-739C-F645-80430899BCE8}"/>
              </a:ext>
            </a:extLst>
          </p:cNvPr>
          <p:cNvSpPr/>
          <p:nvPr/>
        </p:nvSpPr>
        <p:spPr>
          <a:xfrm>
            <a:off x="5897880" y="3210847"/>
            <a:ext cx="2164080" cy="991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8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7570157" y="2833238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ZERO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919681" y="2131409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Zero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8465089-ABB3-AEE8-D04B-35E62B5860CD}"/>
              </a:ext>
            </a:extLst>
          </p:cNvPr>
          <p:cNvSpPr/>
          <p:nvPr/>
        </p:nvSpPr>
        <p:spPr>
          <a:xfrm rot="16200000">
            <a:off x="2403773" y="2884123"/>
            <a:ext cx="379824" cy="2217691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3A676-270E-21C4-5BD1-9934C1501E55}"/>
              </a:ext>
            </a:extLst>
          </p:cNvPr>
          <p:cNvSpPr txBox="1"/>
          <p:nvPr/>
        </p:nvSpPr>
        <p:spPr>
          <a:xfrm>
            <a:off x="2127944" y="420456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 Code</a:t>
            </a:r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Register to Constant (16-bit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7429672" y="2143867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SET X2,'H'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5FCDB0-E6D0-64FD-4C0C-67EA9A4F5E3D}"/>
              </a:ext>
            </a:extLst>
          </p:cNvPr>
          <p:cNvGrpSpPr/>
          <p:nvPr/>
        </p:nvGrpSpPr>
        <p:grpSpPr>
          <a:xfrm>
            <a:off x="5665082" y="3189512"/>
            <a:ext cx="3478581" cy="369333"/>
            <a:chOff x="1528425" y="1995487"/>
            <a:chExt cx="3478581" cy="3693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6F539E-231C-3158-E2E5-6FFA9EEB6DEC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0BAFEA-950C-98A5-ECF2-1847C396ADCF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02A24A-7534-B439-05BA-6AB162BEED8E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589437-127D-F383-05D0-4AF3E75CD621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FE9ADC-7BB9-9258-AE17-C51601DB4971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B03F70-5854-6090-1236-27BF3536F342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499DB0-071F-2B84-B05E-E0338C827539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5E8248-4D78-BCA2-A85F-B1E1372BDF28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27" name="Left Brace 26">
            <a:extLst>
              <a:ext uri="{FF2B5EF4-FFF2-40B4-BE49-F238E27FC236}">
                <a16:creationId xmlns:a16="http://schemas.microsoft.com/office/drawing/2014/main" id="{C3843E6F-7A3D-EA7A-91CB-43256665D626}"/>
              </a:ext>
            </a:extLst>
          </p:cNvPr>
          <p:cNvSpPr/>
          <p:nvPr/>
        </p:nvSpPr>
        <p:spPr>
          <a:xfrm rot="16200000">
            <a:off x="7227600" y="2256322"/>
            <a:ext cx="369332" cy="346279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425A28-5171-09A4-C50E-2A277E0C6E90}"/>
              </a:ext>
            </a:extLst>
          </p:cNvPr>
          <p:cNvSpPr txBox="1"/>
          <p:nvPr/>
        </p:nvSpPr>
        <p:spPr>
          <a:xfrm>
            <a:off x="6071125" y="4298654"/>
            <a:ext cx="284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ASCII for 'H'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C39B4-C91B-31AC-F1D9-E1139A7A3D4E}"/>
              </a:ext>
            </a:extLst>
          </p:cNvPr>
          <p:cNvSpPr txBox="1"/>
          <p:nvPr/>
        </p:nvSpPr>
        <p:spPr>
          <a:xfrm>
            <a:off x="1980018" y="2131409"/>
            <a:ext cx="129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Set Register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49AF57F-2336-E30F-A4C9-E1C42609FB09}"/>
              </a:ext>
            </a:extLst>
          </p:cNvPr>
          <p:cNvSpPr/>
          <p:nvPr/>
        </p:nvSpPr>
        <p:spPr>
          <a:xfrm rot="16200000">
            <a:off x="2403773" y="2884123"/>
            <a:ext cx="379824" cy="2217691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8E2F76-E567-3E8B-B6E9-B9C648285C69}"/>
              </a:ext>
            </a:extLst>
          </p:cNvPr>
          <p:cNvSpPr txBox="1"/>
          <p:nvPr/>
        </p:nvSpPr>
        <p:spPr>
          <a:xfrm>
            <a:off x="2127944" y="420456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 Code</a:t>
            </a:r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Increment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F488D4B-9974-87C4-14E4-102EE705FF5D}"/>
              </a:ext>
            </a:extLst>
          </p:cNvPr>
          <p:cNvSpPr/>
          <p:nvPr/>
        </p:nvSpPr>
        <p:spPr>
          <a:xfrm rot="16200000">
            <a:off x="2403773" y="2884123"/>
            <a:ext cx="379824" cy="2217691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40B06-2288-B52B-3088-191B7691918A}"/>
              </a:ext>
            </a:extLst>
          </p:cNvPr>
          <p:cNvSpPr txBox="1"/>
          <p:nvPr/>
        </p:nvSpPr>
        <p:spPr>
          <a:xfrm>
            <a:off x="2127944" y="420456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 Code</a:t>
            </a:r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8D5B-558C-8660-62FD-9F288E22A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ircuit&#10;&#10;AI-generated content may be incorrect.">
            <a:extLst>
              <a:ext uri="{FF2B5EF4-FFF2-40B4-BE49-F238E27FC236}">
                <a16:creationId xmlns:a16="http://schemas.microsoft.com/office/drawing/2014/main" id="{23EEF610-9DA5-7B2A-2C3C-7C3CD6C2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51" y="1465806"/>
            <a:ext cx="6740000" cy="39838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54FD587-3791-B9AE-044D-DD9C9A1D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3776941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missing?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F99480-475F-8621-B833-B95069C5E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The instructions are not being read from memory.</a:t>
            </a:r>
          </a:p>
          <a:p>
            <a:r>
              <a:rPr lang="en-US" sz="2200" dirty="0"/>
              <a:t>It is like there is a switch on the front of the computer and it chooses between the two instructions</a:t>
            </a:r>
          </a:p>
          <a:p>
            <a:r>
              <a:rPr lang="en-US" sz="2200" dirty="0"/>
              <a:t>We want a flexible sequence of many combinations of instruction sequences(a.k.a. Software)</a:t>
            </a:r>
          </a:p>
        </p:txBody>
      </p:sp>
    </p:spTree>
    <p:extLst>
      <p:ext uri="{BB962C8B-B14F-4D97-AF65-F5344CB8AC3E}">
        <p14:creationId xmlns:p14="http://schemas.microsoft.com/office/powerpoint/2010/main" val="233731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 and Halt Instructions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01118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PS      # Print Memory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295380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2EE2A7-9F1A-CA5E-D0EF-3B773EED0FBA}"/>
              </a:ext>
            </a:extLst>
          </p:cNvPr>
          <p:cNvGrpSpPr/>
          <p:nvPr/>
        </p:nvGrpSpPr>
        <p:grpSpPr>
          <a:xfrm>
            <a:off x="1494750" y="2008041"/>
            <a:ext cx="3478581" cy="369333"/>
            <a:chOff x="1528425" y="1995487"/>
            <a:chExt cx="3478581" cy="3693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858FF5-2DFD-D0C7-A228-7942FCA705DB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A3C256-7726-41DA-9DA1-B7E849180CE3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109F61-E001-9CF2-1EB0-ECFFE2202390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F2758C-C895-A385-CF93-9F7120A7DFB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3A8885-84BA-7F8B-9B2B-B525F49FB4A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1E9694-BC55-E433-D630-8E9DB9625A54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4A616A-A480-CE2F-467F-6D81950D9768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B6A2E7-4314-DD4C-E237-47B7C873BD7A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1E3B197-ABF2-5F0B-72EF-F9FFE5AB61C8}"/>
              </a:ext>
            </a:extLst>
          </p:cNvPr>
          <p:cNvSpPr/>
          <p:nvPr/>
        </p:nvSpPr>
        <p:spPr>
          <a:xfrm>
            <a:off x="1461075" y="1950660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MV A1,X3 ;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460017" y="1914044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90421" y="1908616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ECAE-D2D3-3A80-123E-D88A3F7C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615440"/>
            <a:ext cx="2558169" cy="3337560"/>
          </a:xfrm>
        </p:spPr>
        <p:txBody>
          <a:bodyPr>
            <a:normAutofit/>
          </a:bodyPr>
          <a:lstStyle/>
          <a:p>
            <a:r>
              <a:rPr lang="en-US" dirty="0"/>
              <a:t>CDC8512 Emulator</a:t>
            </a:r>
            <a:br>
              <a:rPr lang="en-US" dirty="0"/>
            </a:br>
            <a:r>
              <a:rPr lang="en-US" dirty="0"/>
              <a:t>in</a:t>
            </a:r>
            <a:br>
              <a:rPr lang="en-US" dirty="0"/>
            </a:br>
            <a:r>
              <a:rPr lang="en-US" dirty="0"/>
              <a:t>JavaScript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6016F-1C3F-754B-C3A3-B79306EE0F80}"/>
              </a:ext>
            </a:extLst>
          </p:cNvPr>
          <p:cNvSpPr txBox="1"/>
          <p:nvPr/>
        </p:nvSpPr>
        <p:spPr>
          <a:xfrm>
            <a:off x="1629604" y="612844"/>
            <a:ext cx="1034129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5-bit patterns (bits 7-3)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if ((instruction &gt;&gt; 3) === 0x08) { // 01000xxx - ZERO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const register = instruction &amp; 0x07;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const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this.getRegisterName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(register);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0;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// CDC 6500 load/store architecture: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'a0')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this.cpu.x0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[this.cpu.a0];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 else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'a1')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this.cpu.x1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[this.cpu.a1];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 else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'a2')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[this.cpu.a2] = this.cpu.x2;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 else if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=== 'a3')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this.cpu.memory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[this.cpu.a3] = this.cpu.x3;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pcIncrement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237751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716CD-BEB8-3A1E-EF1A-7754AA4AA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A7E8-BAF7-EF2E-D02E-F94A1DB2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Emulators for Fun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54864-E747-85F9-828D-16945684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84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4A2A4-1B07-C04F-3DDA-D715BC50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Emulators for Historical CPUs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6D8A55-7613-1B2E-9284-E0CAAE927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not all that difficult to build an emulator for an older (simpler) CPU</a:t>
            </a:r>
          </a:p>
          <a:p>
            <a:r>
              <a:rPr lang="en-US" dirty="0"/>
              <a:t>Modern processors on our phones and computers are so fast that JavaScript in a browser can emulate historical machine code faster than the original hardware</a:t>
            </a:r>
          </a:p>
          <a:p>
            <a:r>
              <a:rPr lang="en-US" dirty="0"/>
              <a:t>The computer / phone / browser graphics are also far better</a:t>
            </a:r>
          </a:p>
          <a:p>
            <a:r>
              <a:rPr lang="en-US" dirty="0"/>
              <a:t>And it can be great fun</a:t>
            </a:r>
          </a:p>
        </p:txBody>
      </p:sp>
    </p:spTree>
    <p:extLst>
      <p:ext uri="{BB962C8B-B14F-4D97-AF65-F5344CB8AC3E}">
        <p14:creationId xmlns:p14="http://schemas.microsoft.com/office/powerpoint/2010/main" val="2270075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B5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02749-A54C-4286-B50D-68BE7CB3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Archive.org: Internet Arcade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2FA8BD-AEDC-2BFD-A69B-E4411649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3" y="640080"/>
            <a:ext cx="695179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03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1806-D73B-0728-77B1-0D0ACDD5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Game:</a:t>
            </a:r>
            <a:br>
              <a:rPr lang="en-US" dirty="0"/>
            </a:br>
            <a:r>
              <a:rPr lang="en-US" dirty="0"/>
              <a:t>Dig Dug</a:t>
            </a:r>
          </a:p>
        </p:txBody>
      </p:sp>
      <p:pic>
        <p:nvPicPr>
          <p:cNvPr id="4" name="Picture 3" descr="A screen shot of the Dig Dug arcade game running in a borwser using the Internet Archive - archive.org.">
            <a:extLst>
              <a:ext uri="{FF2B5EF4-FFF2-40B4-BE49-F238E27FC236}">
                <a16:creationId xmlns:a16="http://schemas.microsoft.com/office/drawing/2014/main" id="{D8617115-B5F3-1F6A-8FDA-46273613C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57" b="9333"/>
          <a:stretch/>
        </p:blipFill>
        <p:spPr>
          <a:xfrm>
            <a:off x="4698669" y="853440"/>
            <a:ext cx="7437991" cy="5151120"/>
          </a:xfrm>
          <a:prstGeom prst="rect">
            <a:avLst/>
          </a:prstGeom>
        </p:spPr>
      </p:pic>
      <p:pic>
        <p:nvPicPr>
          <p:cNvPr id="6" name="Picture 5" descr=" A Dig Dug Arcade console machine for sale on eBay - It was listed for $3400">
            <a:extLst>
              <a:ext uri="{FF2B5EF4-FFF2-40B4-BE49-F238E27FC236}">
                <a16:creationId xmlns:a16="http://schemas.microsoft.com/office/drawing/2014/main" id="{9CDB4EC1-BA7D-3F6F-94DE-DA58C7A43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279"/>
            <a:ext cx="2637326" cy="351123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C835B87-D398-82E8-2351-15DE4AB9F222}"/>
              </a:ext>
            </a:extLst>
          </p:cNvPr>
          <p:cNvSpPr/>
          <p:nvPr/>
        </p:nvSpPr>
        <p:spPr>
          <a:xfrm>
            <a:off x="3829989" y="3519964"/>
            <a:ext cx="762000" cy="655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01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5AF3-B00B-ECE8-95E7-31DBE368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 Dug Startup – JSMAME Emulator</a:t>
            </a:r>
          </a:p>
        </p:txBody>
      </p:sp>
      <p:pic>
        <p:nvPicPr>
          <p:cNvPr id="6" name="Picture 5" descr="A startup screen launching Dig Dug on Internet archive.  It shows the phases of startup including loading: Game Metadata, Game File List, EMulator Metadata, Game FIle (1 of 1), Configuration file, and WASM Binary.">
            <a:extLst>
              <a:ext uri="{FF2B5EF4-FFF2-40B4-BE49-F238E27FC236}">
                <a16:creationId xmlns:a16="http://schemas.microsoft.com/office/drawing/2014/main" id="{06B5F413-87C3-5C28-6E47-9B73079E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564654"/>
            <a:ext cx="7772400" cy="4203554"/>
          </a:xfrm>
          <a:prstGeom prst="rect">
            <a:avLst/>
          </a:prstGeom>
        </p:spPr>
      </p:pic>
      <p:pic>
        <p:nvPicPr>
          <p:cNvPr id="7" name="Picture 6" descr=" A Dig Dug Arcade console machine for sale on eBay - It was listed for $3400">
            <a:extLst>
              <a:ext uri="{FF2B5EF4-FFF2-40B4-BE49-F238E27FC236}">
                <a16:creationId xmlns:a16="http://schemas.microsoft.com/office/drawing/2014/main" id="{A70DC314-8959-2606-E244-82F644CE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0279"/>
            <a:ext cx="2637326" cy="35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6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3ED383-251A-91AB-939A-FDF927DE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E5DA5-1B32-A018-DEE8-8C6E9E81B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invented our own super simple processor to learn.</a:t>
            </a:r>
          </a:p>
        </p:txBody>
      </p:sp>
    </p:spTree>
    <p:extLst>
      <p:ext uri="{BB962C8B-B14F-4D97-AF65-F5344CB8AC3E}">
        <p14:creationId xmlns:p14="http://schemas.microsoft.com/office/powerpoint/2010/main" val="412732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D6F7-8172-DE1F-C191-64B2DDF1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Computer Processors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B715-268C-5D16-AA2B-1E8A2F525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 6502 - Apple II – 1977 - 1993</a:t>
            </a:r>
          </a:p>
          <a:p>
            <a:r>
              <a:rPr lang="en-US" dirty="0"/>
              <a:t>Motorola MC68000 – Macintosh 1984-1994</a:t>
            </a:r>
          </a:p>
          <a:p>
            <a:r>
              <a:rPr lang="en-US" dirty="0"/>
              <a:t>IBM PowerPC – Macintosh 1994 – 2006</a:t>
            </a:r>
          </a:p>
          <a:p>
            <a:r>
              <a:rPr lang="en-US" dirty="0"/>
              <a:t>Intel x86 – Macintosh (2006-2020)</a:t>
            </a:r>
          </a:p>
          <a:p>
            <a:r>
              <a:rPr lang="en-US" dirty="0"/>
              <a:t>Samsung ARM – iPhone (2007-2009)</a:t>
            </a:r>
          </a:p>
          <a:p>
            <a:r>
              <a:rPr lang="en-US" dirty="0"/>
              <a:t>Apple ARM – iPhone (2010-Present)</a:t>
            </a:r>
          </a:p>
          <a:p>
            <a:r>
              <a:rPr lang="en-US" dirty="0"/>
              <a:t>Apple ARM – Macintosh (2020-Present)</a:t>
            </a:r>
          </a:p>
          <a:p>
            <a:endParaRPr lang="en-US" dirty="0"/>
          </a:p>
          <a:p>
            <a:r>
              <a:rPr lang="en-US" dirty="0"/>
              <a:t>Apple currently redesigns their CPUs based on workload over time – Image Processing / Audio / Video / Gaming /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47384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7BD8D-0418-B10C-5D4D-CF7789535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45BA-28CF-1D6C-B918-291F9C68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26982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Reading:</a:t>
            </a:r>
            <a:br>
              <a:rPr lang="en-US" dirty="0"/>
            </a:br>
            <a:r>
              <a:rPr lang="en-US" dirty="0"/>
              <a:t>Post-</a:t>
            </a:r>
            <a:r>
              <a:rPr lang="en-US" dirty="0" err="1"/>
              <a:t>Risc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BC03D-DDE4-4E7A-297D-FBB8EB97A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36721"/>
            <a:ext cx="10515600" cy="1852929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cse.msu.edu</a:t>
            </a:r>
            <a:r>
              <a:rPr lang="en-US" dirty="0"/>
              <a:t>/~</a:t>
            </a:r>
            <a:r>
              <a:rPr lang="en-US" dirty="0" err="1"/>
              <a:t>enbody</a:t>
            </a:r>
            <a:r>
              <a:rPr lang="en-US" dirty="0"/>
              <a:t>/</a:t>
            </a:r>
            <a:r>
              <a:rPr lang="en-US" dirty="0" err="1"/>
              <a:t>postrisc</a:t>
            </a:r>
            <a:r>
              <a:rPr lang="en-US" dirty="0"/>
              <a:t>/postrisc2.htm</a:t>
            </a:r>
          </a:p>
          <a:p>
            <a:endParaRPr lang="en-US" dirty="0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3E9E5B98-D30C-F292-69EE-DF04005CD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71" y="768350"/>
            <a:ext cx="3661997" cy="50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38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BB23-9F69-64A2-93F8-24F4E4F31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2E59-A25F-1938-A076-1DFCAC1F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526982"/>
          </a:xfrm>
        </p:spPr>
        <p:txBody>
          <a:bodyPr/>
          <a:lstStyle/>
          <a:p>
            <a:r>
              <a:rPr lang="en-US" dirty="0"/>
              <a:t>Reading:</a:t>
            </a:r>
            <a:br>
              <a:rPr lang="en-US" dirty="0"/>
            </a:br>
            <a:r>
              <a:rPr lang="en-US" dirty="0"/>
              <a:t>Intel 4004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C10C-25B5-CC65-2821-C682BCAE0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36721"/>
            <a:ext cx="10515600" cy="1852929"/>
          </a:xfrm>
        </p:spPr>
        <p:txBody>
          <a:bodyPr>
            <a:normAutofit/>
          </a:bodyPr>
          <a:lstStyle/>
          <a:p>
            <a:r>
              <a:rPr lang="en-US" dirty="0"/>
              <a:t>https://www.4004.com/</a:t>
            </a:r>
          </a:p>
          <a:p>
            <a:r>
              <a:rPr lang="en-US" dirty="0"/>
              <a:t>http://e4004.szyc.org/</a:t>
            </a:r>
          </a:p>
          <a:p>
            <a:r>
              <a:rPr lang="en-US" dirty="0"/>
              <a:t>http://e4004.szyc.org/</a:t>
            </a:r>
            <a:r>
              <a:rPr lang="en-US" dirty="0" err="1"/>
              <a:t>iset.html</a:t>
            </a:r>
            <a:endParaRPr lang="en-US" dirty="0"/>
          </a:p>
          <a:p>
            <a:r>
              <a:rPr lang="en-US" dirty="0"/>
              <a:t>http://e4004.szyc.org/emu/</a:t>
            </a:r>
          </a:p>
          <a:p>
            <a:endParaRPr lang="en-US" dirty="0"/>
          </a:p>
        </p:txBody>
      </p:sp>
      <p:pic>
        <p:nvPicPr>
          <p:cNvPr id="4" name="Picture 3" descr="A picture of the layout of the Intel 4004 taken with a microscope showing gates and wires.">
            <a:extLst>
              <a:ext uri="{FF2B5EF4-FFF2-40B4-BE49-F238E27FC236}">
                <a16:creationId xmlns:a16="http://schemas.microsoft.com/office/drawing/2014/main" id="{7BD79B1D-F3F0-F135-ADEC-164EF9F9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3331"/>
            <a:ext cx="58407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6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is is a screen shot of the list of machine code instructions for the Intel 4004 taken from http://e4004.szyc.org/iset.html">
            <a:extLst>
              <a:ext uri="{FF2B5EF4-FFF2-40B4-BE49-F238E27FC236}">
                <a16:creationId xmlns:a16="http://schemas.microsoft.com/office/drawing/2014/main" id="{320B8741-3A48-0C13-2B7B-93625194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43" t="19125" r="17420" b="5101"/>
          <a:stretch/>
        </p:blipFill>
        <p:spPr>
          <a:xfrm>
            <a:off x="2659117" y="1497723"/>
            <a:ext cx="6065648" cy="436956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556642-E33A-8A26-70CD-389F2F8AC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http://e4004.szyc.org/</a:t>
            </a:r>
            <a:r>
              <a:rPr lang="en-US" dirty="0" err="1"/>
              <a:t>iset.html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52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is is a screen shot of an Intel 4004 emulator at http://e4004.szyc.org/emu/">
            <a:extLst>
              <a:ext uri="{FF2B5EF4-FFF2-40B4-BE49-F238E27FC236}">
                <a16:creationId xmlns:a16="http://schemas.microsoft.com/office/drawing/2014/main" id="{C38DE1E9-1AF6-0D18-9393-D08D7551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09" t="15618" r="14986" b="5013"/>
          <a:stretch/>
        </p:blipFill>
        <p:spPr>
          <a:xfrm>
            <a:off x="4445875" y="1481957"/>
            <a:ext cx="6432331" cy="452443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63B7CDB-D3CD-4CB3-E394-BB74025E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http://e4004.szyc.org/emu/</a:t>
            </a:r>
          </a:p>
        </p:txBody>
      </p:sp>
    </p:spTree>
    <p:extLst>
      <p:ext uri="{BB962C8B-B14F-4D97-AF65-F5344CB8AC3E}">
        <p14:creationId xmlns:p14="http://schemas.microsoft.com/office/powerpoint/2010/main" val="1963469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AA750-51A0-D6EF-17A3-0AAEC4E7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WASM – Web Assembly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9429D-873A-2814-DA13-690D59D0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machine language emulator built into browsers called Web Assembly</a:t>
            </a:r>
          </a:p>
          <a:p>
            <a:r>
              <a:rPr lang="en-US" dirty="0"/>
              <a:t>For a wide range of software, compiling to WASM and running in JavaScript is enough</a:t>
            </a:r>
          </a:p>
          <a:p>
            <a:r>
              <a:rPr lang="en-US" dirty="0"/>
              <a:t>WASM is a different syntax than most Assembly languages – but it still compiles to a binary-machine code</a:t>
            </a:r>
          </a:p>
          <a:p>
            <a:r>
              <a:rPr lang="en-US" dirty="0"/>
              <a:t>C Programming for Everybody (www.cc4e.com) C Playground compiles C to WASM and then runs the WASM in the user's browser</a:t>
            </a:r>
          </a:p>
        </p:txBody>
      </p:sp>
    </p:spTree>
    <p:extLst>
      <p:ext uri="{BB962C8B-B14F-4D97-AF65-F5344CB8AC3E}">
        <p14:creationId xmlns:p14="http://schemas.microsoft.com/office/powerpoint/2010/main" val="1650277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8F55-5488-B90B-0105-5040038DF90A}"/>
              </a:ext>
            </a:extLst>
          </p:cNvPr>
          <p:cNvSpPr txBox="1"/>
          <p:nvPr/>
        </p:nvSpPr>
        <p:spPr>
          <a:xfrm>
            <a:off x="323606" y="384239"/>
            <a:ext cx="76290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;; Hello World WASM Example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(module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(import "console" "log"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$log (param i32 i32)))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(memory 1)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(data (i32.const 0) "Hello, World!")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$main (result i32)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(call $log (i32.const 0) (i32.const 13))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(i32.const 42)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(export "main"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$main))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36667-C9F9-1E94-2E5A-41DB1B7EA8A0}"/>
              </a:ext>
            </a:extLst>
          </p:cNvPr>
          <p:cNvSpPr txBox="1"/>
          <p:nvPr/>
        </p:nvSpPr>
        <p:spPr>
          <a:xfrm>
            <a:off x="1365813" y="3685606"/>
            <a:ext cx="10661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00000000: 00 61 73 6d 01 00 00 00 01 0a 02 60 02 7f 7f 00 |.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.......`....|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00000010: 60 00 01 7f 02 0f 01 07 63 6f 6e 73 6f 6c 65 03 |`.......console.|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00000020: 6c 6f 67 00 00 03 02 01 01 05 03 01 00 01 07 11 |log.............|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00000030: 02 06 6d 65 6d 6f 72 79 02 00 04 6d 61 69 6e 00 |..memory...main.|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00000040: 01 0a 0c 01 0a 00 41 00 41 0d 10 00 41 2a 0b 0b |......A.A...A*..|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00000050: 13 01 00 41 00 0b 0d 48 65 6c 6c 6f 2c 20 57 6f |...A...Hello, Wo|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00000060: 72 6c 64 21                                     |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!|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37124D-6EA9-45AF-A343-E048DF09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443" y="985610"/>
            <a:ext cx="2944586" cy="1325563"/>
          </a:xfrm>
        </p:spPr>
        <p:txBody>
          <a:bodyPr/>
          <a:lstStyle/>
          <a:p>
            <a:r>
              <a:rPr lang="en-US" dirty="0"/>
              <a:t>WASM Hello World</a:t>
            </a:r>
          </a:p>
        </p:txBody>
      </p:sp>
    </p:spTree>
    <p:extLst>
      <p:ext uri="{BB962C8B-B14F-4D97-AF65-F5344CB8AC3E}">
        <p14:creationId xmlns:p14="http://schemas.microsoft.com/office/powerpoint/2010/main" val="3670246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https://www.cc4e.com/play.php showing an in-browser C development environment with the classig “Hello World” program being shown.">
            <a:extLst>
              <a:ext uri="{FF2B5EF4-FFF2-40B4-BE49-F238E27FC236}">
                <a16:creationId xmlns:a16="http://schemas.microsoft.com/office/drawing/2014/main" id="{B6A3ECEC-7F85-17AE-9752-042533E3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10"/>
          <a:stretch/>
        </p:blipFill>
        <p:spPr>
          <a:xfrm>
            <a:off x="895004" y="310243"/>
            <a:ext cx="10401992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92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2EFD07-F694-345C-4B2F-4614FA7D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4836A-9389-B0FF-C342-D7DD46B3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Fetch-Decode-Execute (a.k.a. Fetch-Execute-Cycle)</a:t>
            </a:r>
          </a:p>
          <a:p>
            <a:r>
              <a:rPr lang="en-US" dirty="0"/>
              <a:t>Look at the Intel x86 and ARM processor families</a:t>
            </a:r>
          </a:p>
          <a:p>
            <a:r>
              <a:rPr lang="en-US" dirty="0"/>
              <a:t>Explored the CDC8512 architecture, instruction set, assembly and machine languages</a:t>
            </a:r>
          </a:p>
          <a:p>
            <a:r>
              <a:rPr lang="en-US" dirty="0"/>
              <a:t>Explored an increasing use of in-browser emulators for games and other applications</a:t>
            </a:r>
          </a:p>
          <a:p>
            <a:r>
              <a:rPr lang="en-US" dirty="0"/>
              <a:t>Looked at CPU Evolution over time</a:t>
            </a:r>
          </a:p>
          <a:p>
            <a:r>
              <a:rPr lang="en-US" dirty="0"/>
              <a:t>Looked back at the Intel 4004</a:t>
            </a:r>
          </a:p>
          <a:p>
            <a:r>
              <a:rPr lang="en-US" dirty="0"/>
              <a:t>Looked forward at </a:t>
            </a:r>
            <a:r>
              <a:rPr lang="en-US"/>
              <a:t>Web Assembly (WASM)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38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2025-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www.ca4e.com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35FFB-106F-A723-E28E-067A8255B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6DB1C8-024E-43B7-8FE3-96419B201922}"/>
              </a:ext>
            </a:extLst>
          </p:cNvPr>
          <p:cNvSpPr/>
          <p:nvPr/>
        </p:nvSpPr>
        <p:spPr>
          <a:xfrm>
            <a:off x="6737680" y="1177880"/>
            <a:ext cx="4826644" cy="40048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3EE36F-D017-E862-9E78-BACBE4865EC0}"/>
              </a:ext>
            </a:extLst>
          </p:cNvPr>
          <p:cNvSpPr/>
          <p:nvPr/>
        </p:nvSpPr>
        <p:spPr>
          <a:xfrm>
            <a:off x="6925288" y="1667770"/>
            <a:ext cx="1805650" cy="10995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ALU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0D2B8-A4BD-80AA-6E14-D5AA6D1C6B78}"/>
              </a:ext>
            </a:extLst>
          </p:cNvPr>
          <p:cNvSpPr/>
          <p:nvPr/>
        </p:nvSpPr>
        <p:spPr>
          <a:xfrm>
            <a:off x="9510303" y="1667769"/>
            <a:ext cx="1805650" cy="10995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Registers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99DBA-4F66-C655-00E9-14455EF9BEA6}"/>
              </a:ext>
            </a:extLst>
          </p:cNvPr>
          <p:cNvSpPr/>
          <p:nvPr/>
        </p:nvSpPr>
        <p:spPr>
          <a:xfrm>
            <a:off x="6925286" y="2991472"/>
            <a:ext cx="3806881" cy="686525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611CC-B363-D55E-4195-B3D302BAE937}"/>
              </a:ext>
            </a:extLst>
          </p:cNvPr>
          <p:cNvSpPr/>
          <p:nvPr/>
        </p:nvSpPr>
        <p:spPr>
          <a:xfrm>
            <a:off x="6925287" y="4369916"/>
            <a:ext cx="4390665" cy="5302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/ Memory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C34E2298-7CA1-3C11-B88C-DF035886F38D}"/>
              </a:ext>
            </a:extLst>
          </p:cNvPr>
          <p:cNvSpPr/>
          <p:nvPr/>
        </p:nvSpPr>
        <p:spPr>
          <a:xfrm>
            <a:off x="8842826" y="2136788"/>
            <a:ext cx="616352" cy="319086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03CC3A1-C991-E2D1-DDBA-44F325A31CED}"/>
              </a:ext>
            </a:extLst>
          </p:cNvPr>
          <p:cNvSpPr/>
          <p:nvPr/>
        </p:nvSpPr>
        <p:spPr>
          <a:xfrm rot="5400000">
            <a:off x="10377451" y="3335474"/>
            <a:ext cx="1414011" cy="462990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A2A1CF-7614-F6A8-69E3-F807FBBDA848}"/>
              </a:ext>
            </a:extLst>
          </p:cNvPr>
          <p:cNvSpPr/>
          <p:nvPr/>
        </p:nvSpPr>
        <p:spPr>
          <a:xfrm rot="10800000">
            <a:off x="8541725" y="3743771"/>
            <a:ext cx="462988" cy="53020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00782D-1C5E-1392-8564-2F8E7A11FADF}"/>
              </a:ext>
            </a:extLst>
          </p:cNvPr>
          <p:cNvSpPr txBox="1"/>
          <p:nvPr/>
        </p:nvSpPr>
        <p:spPr>
          <a:xfrm>
            <a:off x="7076727" y="3840904"/>
            <a:ext cx="129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0AF03-76BF-6440-6951-0A28CD5EDBF1}"/>
              </a:ext>
            </a:extLst>
          </p:cNvPr>
          <p:cNvSpPr txBox="1"/>
          <p:nvPr/>
        </p:nvSpPr>
        <p:spPr>
          <a:xfrm>
            <a:off x="8864187" y="1701682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F6341351-16C8-A611-C823-72C3F0CC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Fetch-Decode-Execute-Cycle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CCBE6801-0242-BCB1-773B-CF7599763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338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Program Counter (PC) Register – Address of the next machine code instruction</a:t>
            </a:r>
          </a:p>
          <a:p>
            <a:r>
              <a:rPr lang="en-US" dirty="0"/>
              <a:t>Current Instruction Register (CIR)</a:t>
            </a:r>
          </a:p>
          <a:p>
            <a:r>
              <a:rPr lang="en-US" dirty="0"/>
              <a:t>The decoder looks at the bits of the CIR and using gates activates the correct ALU Element and  register</a:t>
            </a:r>
          </a:p>
          <a:p>
            <a:r>
              <a:rPr lang="en-US" dirty="0"/>
              <a:t>The Clock causes the logic when to compute and when to copy results back to the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DC4E2-F199-7506-423B-B8E39509D59C}"/>
              </a:ext>
            </a:extLst>
          </p:cNvPr>
          <p:cNvSpPr/>
          <p:nvPr/>
        </p:nvSpPr>
        <p:spPr>
          <a:xfrm>
            <a:off x="7076727" y="2071014"/>
            <a:ext cx="671610" cy="2390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BAF98-2B20-7F2D-7966-DAC1AB046179}"/>
              </a:ext>
            </a:extLst>
          </p:cNvPr>
          <p:cNvSpPr/>
          <p:nvPr/>
        </p:nvSpPr>
        <p:spPr>
          <a:xfrm>
            <a:off x="7211594" y="3180300"/>
            <a:ext cx="916483" cy="342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0AE15B-80F6-30F0-52FA-BDF3D7D5225A}"/>
              </a:ext>
            </a:extLst>
          </p:cNvPr>
          <p:cNvSpPr/>
          <p:nvPr/>
        </p:nvSpPr>
        <p:spPr>
          <a:xfrm>
            <a:off x="8265343" y="3189520"/>
            <a:ext cx="916483" cy="342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E7944-8BBF-A273-5761-A6B7DC2176BB}"/>
              </a:ext>
            </a:extLst>
          </p:cNvPr>
          <p:cNvSpPr/>
          <p:nvPr/>
        </p:nvSpPr>
        <p:spPr>
          <a:xfrm>
            <a:off x="9302620" y="3182287"/>
            <a:ext cx="1301969" cy="342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2843E0-AFFF-8943-F404-EEC07C801ABD}"/>
              </a:ext>
            </a:extLst>
          </p:cNvPr>
          <p:cNvSpPr/>
          <p:nvPr/>
        </p:nvSpPr>
        <p:spPr>
          <a:xfrm>
            <a:off x="7076727" y="2403317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1869-BEC8-70DA-A638-44CF6EC10DA2}"/>
              </a:ext>
            </a:extLst>
          </p:cNvPr>
          <p:cNvSpPr/>
          <p:nvPr/>
        </p:nvSpPr>
        <p:spPr>
          <a:xfrm>
            <a:off x="7929538" y="2069313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115F5C-8849-0DDC-E432-EE70CF865A45}"/>
              </a:ext>
            </a:extLst>
          </p:cNvPr>
          <p:cNvSpPr/>
          <p:nvPr/>
        </p:nvSpPr>
        <p:spPr>
          <a:xfrm>
            <a:off x="7929538" y="2401616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0251BB-2453-F272-E007-E3DBE5873CC7}"/>
              </a:ext>
            </a:extLst>
          </p:cNvPr>
          <p:cNvSpPr/>
          <p:nvPr/>
        </p:nvSpPr>
        <p:spPr>
          <a:xfrm>
            <a:off x="9633567" y="2081768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E046BE-F374-B04C-DF1F-205120877629}"/>
              </a:ext>
            </a:extLst>
          </p:cNvPr>
          <p:cNvSpPr/>
          <p:nvPr/>
        </p:nvSpPr>
        <p:spPr>
          <a:xfrm>
            <a:off x="9633567" y="2414071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2B6268-C236-A579-00DE-8B401B5296DA}"/>
              </a:ext>
            </a:extLst>
          </p:cNvPr>
          <p:cNvSpPr/>
          <p:nvPr/>
        </p:nvSpPr>
        <p:spPr>
          <a:xfrm>
            <a:off x="10486378" y="2080067"/>
            <a:ext cx="671610" cy="23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E6369E-5016-0A13-44A8-B45A0346D341}"/>
              </a:ext>
            </a:extLst>
          </p:cNvPr>
          <p:cNvSpPr/>
          <p:nvPr/>
        </p:nvSpPr>
        <p:spPr>
          <a:xfrm>
            <a:off x="10486378" y="2412370"/>
            <a:ext cx="671610" cy="23904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31E9323-7CE6-6FB2-4F7F-5310C8E4EE45}"/>
              </a:ext>
            </a:extLst>
          </p:cNvPr>
          <p:cNvCxnSpPr>
            <a:stCxn id="17" idx="0"/>
            <a:endCxn id="6" idx="2"/>
          </p:cNvCxnSpPr>
          <p:nvPr/>
        </p:nvCxnSpPr>
        <p:spPr>
          <a:xfrm rot="16200000" flipV="1">
            <a:off x="8246957" y="1475638"/>
            <a:ext cx="872224" cy="2541073"/>
          </a:xfrm>
          <a:prstGeom prst="bentConnector3">
            <a:avLst>
              <a:gd name="adj1" fmla="val 3896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4B1AA9A0-8CE1-DA74-C04B-E907FD60D29A}"/>
              </a:ext>
            </a:extLst>
          </p:cNvPr>
          <p:cNvCxnSpPr>
            <a:stCxn id="17" idx="0"/>
            <a:endCxn id="24" idx="2"/>
          </p:cNvCxnSpPr>
          <p:nvPr/>
        </p:nvCxnSpPr>
        <p:spPr>
          <a:xfrm rot="5400000" flipH="1" flipV="1">
            <a:off x="10122460" y="2482564"/>
            <a:ext cx="530868" cy="868578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5D3D7D-C856-C447-2922-A6641F27E954}"/>
              </a:ext>
            </a:extLst>
          </p:cNvPr>
          <p:cNvSpPr txBox="1"/>
          <p:nvPr/>
        </p:nvSpPr>
        <p:spPr>
          <a:xfrm>
            <a:off x="6907134" y="5397865"/>
            <a:ext cx="465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Binary_decoder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1A56-2E99-BC5A-BF62-A7922A6A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Language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680D-EC8D-674D-842F-17273F10F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01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CPU is we are given the bit patterns of the machine code for each of its instructions</a:t>
            </a:r>
          </a:p>
          <a:p>
            <a:r>
              <a:rPr lang="en-US" dirty="0"/>
              <a:t>There is usually a symbolic language that translates to machine language (assembler)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1DE602-DE8F-E3D3-CD55-D37D80C9FBAC}"/>
              </a:ext>
            </a:extLst>
          </p:cNvPr>
          <p:cNvGraphicFramePr>
            <a:graphicFrameLocks noGrp="1"/>
          </p:cNvGraphicFramePr>
          <p:nvPr/>
        </p:nvGraphicFramePr>
        <p:xfrm>
          <a:off x="2592805" y="3688248"/>
          <a:ext cx="7006389" cy="182880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335463">
                  <a:extLst>
                    <a:ext uri="{9D8B030D-6E8A-4147-A177-3AD203B41FA5}">
                      <a16:colId xmlns:a16="http://schemas.microsoft.com/office/drawing/2014/main" val="132621367"/>
                    </a:ext>
                  </a:extLst>
                </a:gridCol>
                <a:gridCol w="1387507">
                  <a:extLst>
                    <a:ext uri="{9D8B030D-6E8A-4147-A177-3AD203B41FA5}">
                      <a16:colId xmlns:a16="http://schemas.microsoft.com/office/drawing/2014/main" val="3886170662"/>
                    </a:ext>
                  </a:extLst>
                </a:gridCol>
                <a:gridCol w="3283419">
                  <a:extLst>
                    <a:ext uri="{9D8B030D-6E8A-4147-A177-3AD203B41FA5}">
                      <a16:colId xmlns:a16="http://schemas.microsoft.com/office/drawing/2014/main" val="1876595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Assembly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12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ZERO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01000rrr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Set register to 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0081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CMPZ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01001rrr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 register to 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919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INC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01010rrr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Increment register by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803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DEC reg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01011rrr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Decrement register by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765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7577-4673-1CE0-DA2D-B06B81D3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CPUs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7C4F1-1404-093A-4E91-1479513E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2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714DD4-7186-6BC6-90FA-5E57912F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Processor Families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8F8DF6-7522-D8ED-FCD0-73031DD2B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X86 – Introduced in 1978</a:t>
            </a:r>
          </a:p>
          <a:p>
            <a:pPr lvl="1"/>
            <a:r>
              <a:rPr lang="en-US" dirty="0"/>
              <a:t>Focused on Desktop computers</a:t>
            </a:r>
          </a:p>
          <a:p>
            <a:pPr lvl="1"/>
            <a:r>
              <a:rPr lang="en-US" dirty="0"/>
              <a:t>Includes AMD</a:t>
            </a:r>
          </a:p>
          <a:p>
            <a:r>
              <a:rPr lang="en-US" dirty="0"/>
              <a:t>ARM – Introduced in 1985</a:t>
            </a:r>
          </a:p>
          <a:p>
            <a:pPr lvl="1"/>
            <a:r>
              <a:rPr lang="en-US" dirty="0"/>
              <a:t>Focused on early cell phones</a:t>
            </a:r>
          </a:p>
          <a:p>
            <a:pPr lvl="1"/>
            <a:r>
              <a:rPr lang="en-US" dirty="0"/>
              <a:t>Core Instruction Set + Extensions</a:t>
            </a:r>
          </a:p>
        </p:txBody>
      </p:sp>
    </p:spTree>
    <p:extLst>
      <p:ext uri="{BB962C8B-B14F-4D97-AF65-F5344CB8AC3E}">
        <p14:creationId xmlns:p14="http://schemas.microsoft.com/office/powerpoint/2010/main" val="328145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98C542-FB7B-B488-DD86-563436747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Assembly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DD6DF-0E22-881E-A6E2-5FE6B79ADFA4}"/>
              </a:ext>
            </a:extLst>
          </p:cNvPr>
          <p:cNvSpPr txBox="1"/>
          <p:nvPr/>
        </p:nvSpPr>
        <p:spPr>
          <a:xfrm>
            <a:off x="838200" y="2521059"/>
            <a:ext cx="63369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.global _start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_start: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R0, #3        @ Load 3 into R0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R1, #4        @ Load 4 into R1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     R0, R0, R1    @ R0 = R0 + R1 (3 + 4 = 7)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MOV     R7, #1        @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exit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SWI     0             @ exit with code in R0 (7)</a:t>
            </a:r>
          </a:p>
        </p:txBody>
      </p:sp>
      <p:pic>
        <p:nvPicPr>
          <p:cNvPr id="2" name="Picture 1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D7EE1AFD-AD11-ACC5-CAAB-CCD39A46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620" y="698499"/>
            <a:ext cx="4121639" cy="49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00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2771</Words>
  <Application>Microsoft Macintosh PowerPoint</Application>
  <PresentationFormat>Widescreen</PresentationFormat>
  <Paragraphs>481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Courier</vt:lpstr>
      <vt:lpstr>Courier New</vt:lpstr>
      <vt:lpstr>Office Theme</vt:lpstr>
      <vt:lpstr>The CDC 8512 Microprocessor</vt:lpstr>
      <vt:lpstr>Outline</vt:lpstr>
      <vt:lpstr>What is missing?</vt:lpstr>
      <vt:lpstr>PowerPoint Presentation</vt:lpstr>
      <vt:lpstr>Fetch-Decode-Execute-Cycle</vt:lpstr>
      <vt:lpstr>Machine Language Instructions</vt:lpstr>
      <vt:lpstr>Real CPUs</vt:lpstr>
      <vt:lpstr>Modern Processor Families</vt:lpstr>
      <vt:lpstr>ARM Assembly</vt:lpstr>
      <vt:lpstr>Intel X86 Assembly</vt:lpstr>
      <vt:lpstr>A Very Simple CPU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CDC8512 CPU Reference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CDC 8512 - Assembly / Machine Code</vt:lpstr>
      <vt:lpstr>Single Register 8-bit Instruction</vt:lpstr>
      <vt:lpstr>Set Register to Constant (16-bit instruction)</vt:lpstr>
      <vt:lpstr>Single Register 8-Bit Instruction</vt:lpstr>
      <vt:lpstr>Print  and Halt Instructions</vt:lpstr>
      <vt:lpstr>Two Register Instruction</vt:lpstr>
      <vt:lpstr>CDC8512 Emulator in JavaScript</vt:lpstr>
      <vt:lpstr>Emulators for Fun</vt:lpstr>
      <vt:lpstr>Building Emulators for Historical CPUs</vt:lpstr>
      <vt:lpstr>Archive.org: Internet Arcade</vt:lpstr>
      <vt:lpstr>Game: Dig Dug</vt:lpstr>
      <vt:lpstr>Dig Dug Startup – JSMAME Emulator</vt:lpstr>
      <vt:lpstr>CPU Evolution</vt:lpstr>
      <vt:lpstr>Apple Computer Processors over time</vt:lpstr>
      <vt:lpstr>Reading: Post-Risc Architecture</vt:lpstr>
      <vt:lpstr>Reading: Intel 4004</vt:lpstr>
      <vt:lpstr>http://e4004.szyc.org/iset.html</vt:lpstr>
      <vt:lpstr>http://e4004.szyc.org/emu/</vt:lpstr>
      <vt:lpstr>WASM – Web Assembly</vt:lpstr>
      <vt:lpstr>WASM Hello World</vt:lpstr>
      <vt:lpstr>PowerPoint Presentation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59</cp:revision>
  <dcterms:created xsi:type="dcterms:W3CDTF">2023-02-08T12:14:18Z</dcterms:created>
  <dcterms:modified xsi:type="dcterms:W3CDTF">2025-08-30T15:15:30Z</dcterms:modified>
</cp:coreProperties>
</file>